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328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1939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« Saisissez une citation ici. »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’intérêt du monoloop extra-articulaire dans les reconstructions du LCA"/>
          <p:cNvSpPr txBox="1">
            <a:spLocks noGrp="1"/>
          </p:cNvSpPr>
          <p:nvPr>
            <p:ph type="ctrTitle"/>
          </p:nvPr>
        </p:nvSpPr>
        <p:spPr>
          <a:xfrm>
            <a:off x="1270000" y="2387600"/>
            <a:ext cx="10464800" cy="3302000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L’intérêt du monoloop extra-articulaire dans les reconstructions du LCA</a:t>
            </a:r>
          </a:p>
        </p:txBody>
      </p:sp>
      <p:sp>
        <p:nvSpPr>
          <p:cNvPr id="120" name="Dr Yorick Berger"/>
          <p:cNvSpPr txBox="1">
            <a:spLocks noGrp="1"/>
          </p:cNvSpPr>
          <p:nvPr>
            <p:ph type="subTitle" sz="quarter" idx="1"/>
          </p:nvPr>
        </p:nvSpPr>
        <p:spPr>
          <a:xfrm>
            <a:off x="1127639" y="5035550"/>
            <a:ext cx="10464801" cy="1130300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endParaRPr/>
          </a:p>
          <a:p>
            <a:pPr>
              <a:defRPr sz="36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Dr Yorick Berger</a:t>
            </a:r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9325" y="7489425"/>
            <a:ext cx="2106150" cy="1130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or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Technique"/>
          <p:cNvSpPr txBox="1"/>
          <p:nvPr/>
        </p:nvSpPr>
        <p:spPr>
          <a:xfrm>
            <a:off x="952500" y="41275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pic>
        <p:nvPicPr>
          <p:cNvPr id="152" name="Capture d'écran 2020-01-08 16.06.32.png" descr="Capture d'écran 2020-01-08 16.06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2665" y="2590800"/>
            <a:ext cx="8159470" cy="628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chnique"/>
          <p:cNvSpPr txBox="1"/>
          <p:nvPr/>
        </p:nvSpPr>
        <p:spPr>
          <a:xfrm>
            <a:off x="952500" y="41275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pic>
        <p:nvPicPr>
          <p:cNvPr id="155" name="Capture d'écran 2020-01-08 16.06.51.png" descr="Capture d'écran 2020-01-08 16.06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9768" y="2590800"/>
            <a:ext cx="8505264" cy="628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or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Technique"/>
          <p:cNvSpPr txBox="1"/>
          <p:nvPr/>
        </p:nvSpPr>
        <p:spPr>
          <a:xfrm>
            <a:off x="952500" y="41275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pic>
        <p:nvPicPr>
          <p:cNvPr id="159" name="Capture d'écran 2020-01-08 16.07.04.png" descr="Capture d'écran 2020-01-08 16.07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0954" y="2626312"/>
            <a:ext cx="7942892" cy="6215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or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Technique"/>
          <p:cNvSpPr txBox="1"/>
          <p:nvPr/>
        </p:nvSpPr>
        <p:spPr>
          <a:xfrm>
            <a:off x="952500" y="41275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pic>
        <p:nvPicPr>
          <p:cNvPr id="163" name="Capture d'écran 2020-01-08 19.22.23.png" descr="Capture d'écran 2020-01-08 19.22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5446" y="2590800"/>
            <a:ext cx="8393908" cy="628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or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Technique"/>
          <p:cNvSpPr txBox="1"/>
          <p:nvPr/>
        </p:nvSpPr>
        <p:spPr>
          <a:xfrm>
            <a:off x="952500" y="41275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pic>
        <p:nvPicPr>
          <p:cNvPr id="167" name="Capture d'écran 2020-01-08 16.07.47.png" descr="Capture d'écran 2020-01-08 16.07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5284" y="2590800"/>
            <a:ext cx="9134232" cy="628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or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Technique"/>
          <p:cNvSpPr txBox="1"/>
          <p:nvPr/>
        </p:nvSpPr>
        <p:spPr>
          <a:xfrm>
            <a:off x="952500" y="41275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pic>
        <p:nvPicPr>
          <p:cNvPr id="171" name="Capture d'écran 2020-01-08 19.23.18.png" descr="Capture d'écran 2020-01-08 19.23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8466" y="2591619"/>
            <a:ext cx="8827868" cy="6284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or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Technique"/>
          <p:cNvSpPr txBox="1"/>
          <p:nvPr/>
        </p:nvSpPr>
        <p:spPr>
          <a:xfrm>
            <a:off x="952500" y="41275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pic>
        <p:nvPicPr>
          <p:cNvPr id="175" name="Capture d'écran 2020-01-08 16.08.19.png" descr="Capture d'écran 2020-01-08 16.08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189" y="2599028"/>
            <a:ext cx="8256422" cy="6270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chnique"/>
          <p:cNvSpPr txBox="1"/>
          <p:nvPr/>
        </p:nvSpPr>
        <p:spPr>
          <a:xfrm>
            <a:off x="952500" y="41275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pic>
        <p:nvPicPr>
          <p:cNvPr id="178" name="Capture d'écran 2020-01-10 12.34.43.png" descr="Capture d'écran 2020-01-10 12.34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9549" y="2506520"/>
            <a:ext cx="5325702" cy="6455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181" name="Réduire la rotation tibiale au moment du pivot…"/>
          <p:cNvSpPr txBox="1">
            <a:spLocks noGrp="1"/>
          </p:cNvSpPr>
          <p:nvPr>
            <p:ph type="body" idx="1"/>
          </p:nvPr>
        </p:nvSpPr>
        <p:spPr>
          <a:xfrm>
            <a:off x="952500" y="3637651"/>
            <a:ext cx="11099800" cy="5239649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buSzTx/>
              <a:buNone/>
              <a:defRPr sz="3000"/>
            </a:pPr>
            <a:r>
              <a:t>Réduire la rotation tibiale au moment du pivot</a:t>
            </a:r>
          </a:p>
          <a:p>
            <a:pPr marL="0" indent="0" algn="ctr">
              <a:buSzTx/>
              <a:buNone/>
              <a:defRPr sz="3000"/>
            </a:pPr>
            <a:r>
              <a:t>Frein extra-articulaire au tiroir et à la rotation</a:t>
            </a:r>
          </a:p>
          <a:p>
            <a:pPr marL="0" indent="0" algn="ctr">
              <a:buSzTx/>
              <a:buNone/>
              <a:defRPr sz="3000"/>
            </a:pPr>
            <a:r>
              <a:t>Renforce la plastie de LCA </a:t>
            </a:r>
          </a:p>
          <a:p>
            <a:pPr marL="0" indent="0" algn="ctr">
              <a:buSzTx/>
              <a:buNone/>
              <a:defRPr sz="3000" i="1">
                <a:latin typeface="Helvetica"/>
                <a:ea typeface="Helvetica"/>
                <a:cs typeface="Helvetica"/>
                <a:sym typeface="Helvetica"/>
              </a:defRPr>
            </a:pPr>
            <a:r>
              <a:t>Effet « ceinture + bretelles »</a:t>
            </a:r>
          </a:p>
          <a:p>
            <a:pPr marL="0" indent="0" algn="ctr">
              <a:buSzTx/>
              <a:buNone/>
              <a:defRPr sz="3000"/>
            </a:pPr>
            <a:r>
              <a:t> </a:t>
            </a:r>
          </a:p>
        </p:txBody>
      </p:sp>
      <p:sp>
        <p:nvSpPr>
          <p:cNvPr id="182" name="Flèche"/>
          <p:cNvSpPr/>
          <p:nvPr/>
        </p:nvSpPr>
        <p:spPr>
          <a:xfrm>
            <a:off x="3194189" y="5805508"/>
            <a:ext cx="756726" cy="254818"/>
          </a:xfrm>
          <a:prstGeom prst="rightArrow">
            <a:avLst>
              <a:gd name="adj1" fmla="val 32000"/>
              <a:gd name="adj2" fmla="val 112839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186" name="Réduire le taux de récidive, des « re-ruptures » du LCA…"/>
          <p:cNvSpPr txBox="1"/>
          <p:nvPr/>
        </p:nvSpPr>
        <p:spPr>
          <a:xfrm>
            <a:off x="952500" y="2847488"/>
            <a:ext cx="11099800" cy="627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000"/>
            </a:pPr>
            <a:r>
              <a:t>Réduire le taux de récidive, des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« re-ruptures »</a:t>
            </a:r>
            <a:r>
              <a:t> du LCA</a:t>
            </a:r>
          </a:p>
          <a:p>
            <a:pPr algn="l">
              <a:spcBef>
                <a:spcPts val="4200"/>
              </a:spcBef>
              <a:defRPr sz="3000"/>
            </a:pPr>
            <a:r>
              <a:t>Incidence de &gt;10% des ruptures après reconstruction du LCA (RLCA).</a:t>
            </a:r>
          </a:p>
          <a:p>
            <a:pPr algn="l">
              <a:spcBef>
                <a:spcPts val="4200"/>
              </a:spcBef>
              <a:defRPr sz="3000"/>
            </a:pPr>
            <a:endParaRPr/>
          </a:p>
        </p:txBody>
      </p:sp>
      <p:pic>
        <p:nvPicPr>
          <p:cNvPr id="187" name="Capture d'écran 2020-01-10 09.43.51.png" descr="Capture d'écran 2020-01-10 09.43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4782" y="5266427"/>
            <a:ext cx="5388328" cy="143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Capture d'écran 2020-01-10 09.44.09.png" descr="Capture d'écran 2020-01-10 09.44.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9878" y="7026365"/>
            <a:ext cx="8485044" cy="101820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JBJS Review,2015"/>
          <p:cNvSpPr txBox="1"/>
          <p:nvPr/>
        </p:nvSpPr>
        <p:spPr>
          <a:xfrm>
            <a:off x="8081848" y="6357094"/>
            <a:ext cx="168135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JBJS Review,2015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Le « monoloop » c’est quoi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6650"/>
            </a:lvl1pPr>
          </a:lstStyle>
          <a:p>
            <a:r>
              <a:t>Le « monoloop » c’est quoi ?</a:t>
            </a:r>
          </a:p>
        </p:txBody>
      </p:sp>
      <p:sp>
        <p:nvSpPr>
          <p:cNvPr id="124" name="= Plastie extra-articulaire latérale au dépend du fascia lata…"/>
          <p:cNvSpPr txBox="1">
            <a:spLocks noGrp="1"/>
          </p:cNvSpPr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000"/>
            </a:pPr>
            <a:r>
              <a:rPr dirty="0"/>
              <a:t>= Plastie extra-articulaire latérale au dépend du fascia lata</a:t>
            </a:r>
          </a:p>
          <a:p>
            <a:pPr marL="0" indent="0">
              <a:buSzTx/>
              <a:buNone/>
              <a:defRPr sz="3000"/>
            </a:pPr>
            <a:r>
              <a:rPr dirty="0" smtClean="0"/>
              <a:t>Inspiré</a:t>
            </a:r>
            <a:r>
              <a:rPr lang="nl-BE" dirty="0" smtClean="0"/>
              <a:t>e</a:t>
            </a:r>
            <a:r>
              <a:rPr dirty="0" smtClean="0"/>
              <a:t> </a:t>
            </a:r>
            <a:r>
              <a:rPr dirty="0"/>
              <a:t>des anciennes plasties de type Lemaire ou Mc Intosh.</a:t>
            </a:r>
          </a:p>
          <a:p>
            <a:pPr marL="0" indent="0">
              <a:buSzTx/>
              <a:buNone/>
              <a:defRPr sz="3000"/>
            </a:pPr>
            <a:endParaRPr dirty="0"/>
          </a:p>
          <a:p>
            <a:pPr marL="0" indent="0">
              <a:buSzTx/>
              <a:buNone/>
              <a:defRPr sz="3000"/>
            </a:pPr>
            <a:r>
              <a:rPr dirty="0"/>
              <a:t>2 versions :</a:t>
            </a:r>
          </a:p>
          <a:p>
            <a:pPr marL="0" lvl="5" indent="0">
              <a:buSzTx/>
              <a:buNone/>
              <a:defRPr sz="3000"/>
            </a:pPr>
            <a:r>
              <a:rPr b="1" dirty="0">
                <a:solidFill>
                  <a:srgbClr val="A8C0DC"/>
                </a:solidFill>
                <a:latin typeface="Helvetica"/>
                <a:ea typeface="Helvetica"/>
                <a:cs typeface="Helvetica"/>
                <a:sym typeface="Helvetica"/>
              </a:rPr>
              <a:t>Mini - Monoloop</a:t>
            </a:r>
            <a:r>
              <a:rPr dirty="0">
                <a:solidFill>
                  <a:srgbClr val="004C92"/>
                </a:solidFill>
              </a:rPr>
              <a:t> </a:t>
            </a:r>
            <a:r>
              <a:rPr dirty="0"/>
              <a:t>(MML) = passage sous le LLE et fixation sur lui-même par suture non résorbable.</a:t>
            </a:r>
          </a:p>
          <a:p>
            <a:pPr marL="0" indent="0">
              <a:buSzTx/>
              <a:buNone/>
              <a:defRPr sz="3000"/>
            </a:pPr>
            <a:r>
              <a:rPr b="1" dirty="0">
                <a:solidFill>
                  <a:srgbClr val="B8BEDE"/>
                </a:solidFill>
                <a:latin typeface="Helvetica"/>
                <a:ea typeface="Helvetica"/>
                <a:cs typeface="Helvetica"/>
                <a:sym typeface="Helvetica"/>
              </a:rPr>
              <a:t>Monoloop </a:t>
            </a:r>
            <a:r>
              <a:rPr dirty="0">
                <a:solidFill>
                  <a:srgbClr val="F3F6FF"/>
                </a:solidFill>
              </a:rPr>
              <a:t>(ML)</a:t>
            </a:r>
            <a:r>
              <a:rPr dirty="0">
                <a:solidFill>
                  <a:srgbClr val="4754FF"/>
                </a:solidFill>
              </a:rPr>
              <a:t> </a:t>
            </a:r>
            <a:r>
              <a:rPr dirty="0"/>
              <a:t>= fixation au fémur au moyen d’une agrafe.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Capture d'écran 2020-01-08 19.15.14.png" descr="Capture d'écran 2020-01-08 19.15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3988" y="4240336"/>
            <a:ext cx="3399386" cy="1968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193" name="Réduire le taux de récidive, des « re-ruptures » du LCA…"/>
          <p:cNvSpPr txBox="1"/>
          <p:nvPr/>
        </p:nvSpPr>
        <p:spPr>
          <a:xfrm>
            <a:off x="952500" y="2847488"/>
            <a:ext cx="11099800" cy="627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000"/>
            </a:pPr>
            <a:r>
              <a:t>Réduire le taux de récidive, des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« re-ruptures »</a:t>
            </a:r>
            <a:r>
              <a:t> du LCA</a:t>
            </a:r>
          </a:p>
          <a:p>
            <a:pPr algn="l">
              <a:spcBef>
                <a:spcPts val="4200"/>
              </a:spcBef>
              <a:defRPr sz="3000"/>
            </a:pPr>
            <a:r>
              <a:t>Risque accru lors de la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1ère année</a:t>
            </a:r>
            <a:r>
              <a:t> post-chirurgie</a:t>
            </a:r>
          </a:p>
        </p:txBody>
      </p:sp>
      <p:pic>
        <p:nvPicPr>
          <p:cNvPr id="194" name="Capture d'écran 2020-01-10 09.57.47.png" descr="Capture d'écran 2020-01-10 09.57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0359" y="4710302"/>
            <a:ext cx="5619005" cy="136985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Arthroscopy, 2005"/>
          <p:cNvSpPr txBox="1"/>
          <p:nvPr/>
        </p:nvSpPr>
        <p:spPr>
          <a:xfrm>
            <a:off x="5942614" y="6062791"/>
            <a:ext cx="197373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Arthroscopy, 2005</a:t>
            </a:r>
          </a:p>
        </p:txBody>
      </p:sp>
      <p:pic>
        <p:nvPicPr>
          <p:cNvPr id="196" name="Capture d'écran 2020-01-10 10.00.09.png" descr="Capture d'écran 2020-01-10 10.00.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4790" y="6688710"/>
            <a:ext cx="4857123" cy="2451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200" name="Réduire le taux de récidive, des « re-ruptures » du LCA…"/>
          <p:cNvSpPr txBox="1"/>
          <p:nvPr/>
        </p:nvSpPr>
        <p:spPr>
          <a:xfrm>
            <a:off x="952500" y="2857500"/>
            <a:ext cx="11099800" cy="627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000"/>
            </a:pPr>
            <a:r>
              <a:t>Réduire le taux de récidive, des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« re-ruptures »</a:t>
            </a:r>
            <a:r>
              <a:t> du LCA</a:t>
            </a:r>
          </a:p>
          <a:p>
            <a:pPr algn="l">
              <a:spcBef>
                <a:spcPts val="4200"/>
              </a:spcBef>
              <a:defRPr sz="3000"/>
            </a:pPr>
            <a:r>
              <a:t>Principalement chez les jeunes patients effectuant des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sports de pivot</a:t>
            </a:r>
            <a:r>
              <a:t> (football &gt;&gt; basketball, etc.)</a:t>
            </a:r>
          </a:p>
          <a:p>
            <a:pPr algn="l">
              <a:spcBef>
                <a:spcPts val="4200"/>
              </a:spcBef>
              <a:defRPr sz="3000"/>
            </a:pPr>
            <a:endParaRPr/>
          </a:p>
        </p:txBody>
      </p:sp>
      <p:pic>
        <p:nvPicPr>
          <p:cNvPr id="201" name="Capture d'écran 2020-01-10 09.57.47.png" descr="Capture d'écran 2020-01-10 09.57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0359" y="5026658"/>
            <a:ext cx="5619005" cy="136985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rthroscopy, 2005"/>
          <p:cNvSpPr txBox="1"/>
          <p:nvPr/>
        </p:nvSpPr>
        <p:spPr>
          <a:xfrm>
            <a:off x="5942614" y="6379147"/>
            <a:ext cx="197373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Arthroscopy, 2005</a:t>
            </a:r>
          </a:p>
        </p:txBody>
      </p:sp>
      <p:pic>
        <p:nvPicPr>
          <p:cNvPr id="203" name="Capture d'écran 2020-01-10 10.22.36.png" descr="Capture d'écran 2020-01-10 10.22.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5188" y="6823697"/>
            <a:ext cx="4718810" cy="2618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207" name="Réduire le taux de récidive, des « re-ruptures » du LCA…"/>
          <p:cNvSpPr txBox="1"/>
          <p:nvPr/>
        </p:nvSpPr>
        <p:spPr>
          <a:xfrm>
            <a:off x="952500" y="2844800"/>
            <a:ext cx="11099800" cy="627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000"/>
            </a:pPr>
            <a:r>
              <a:t>Réduire le taux de récidive, des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« re-ruptures »</a:t>
            </a:r>
            <a:r>
              <a:t> du LCA</a:t>
            </a:r>
          </a:p>
          <a:p>
            <a:pPr algn="l">
              <a:spcBef>
                <a:spcPts val="4200"/>
              </a:spcBef>
              <a:defRPr sz="3000"/>
            </a:pPr>
            <a:r>
              <a:t>Principalement chez les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jeunes hommes</a:t>
            </a:r>
            <a:r>
              <a:t> effectuant des sports de pivot (football &gt;&gt; basketball, etc.)</a:t>
            </a:r>
          </a:p>
          <a:p>
            <a:pPr algn="l">
              <a:spcBef>
                <a:spcPts val="4200"/>
              </a:spcBef>
              <a:defRPr sz="3000"/>
            </a:pPr>
            <a:endParaRPr/>
          </a:p>
        </p:txBody>
      </p:sp>
      <p:pic>
        <p:nvPicPr>
          <p:cNvPr id="208" name="Capture d'écran 2020-01-10 10.15.07.png" descr="Capture d'écran 2020-01-10 10.15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3281" y="5128902"/>
            <a:ext cx="8407401" cy="13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KSTTA, 2019"/>
          <p:cNvSpPr txBox="1"/>
          <p:nvPr/>
        </p:nvSpPr>
        <p:spPr>
          <a:xfrm>
            <a:off x="9087376" y="6496680"/>
            <a:ext cx="16441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KSTTA, 2019 </a:t>
            </a:r>
          </a:p>
        </p:txBody>
      </p:sp>
      <p:pic>
        <p:nvPicPr>
          <p:cNvPr id="210" name="Capture d'écran 2020-01-10 10.20.13.png" descr="Capture d'écran 2020-01-10 10.20.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4364" y="6897356"/>
            <a:ext cx="4885236" cy="2060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214" name="Réduire le taux de récidive, des « re-ruptures » du LCA…"/>
          <p:cNvSpPr txBox="1"/>
          <p:nvPr/>
        </p:nvSpPr>
        <p:spPr>
          <a:xfrm>
            <a:off x="952500" y="2844800"/>
            <a:ext cx="11099800" cy="627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000"/>
            </a:pPr>
            <a:r>
              <a:t>Réduire le taux de récidive, des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« re-ruptures »</a:t>
            </a:r>
            <a:r>
              <a:t> du LCA</a:t>
            </a:r>
          </a:p>
          <a:p>
            <a:pPr algn="l">
              <a:spcBef>
                <a:spcPts val="4200"/>
              </a:spcBef>
              <a:defRPr sz="3000"/>
            </a:pPr>
            <a:r>
              <a:t>Principalement chez les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jeunes hommes</a:t>
            </a:r>
            <a:r>
              <a:t> effectuant des sports de pivot (football &gt;&gt; basketball, etc.)</a:t>
            </a:r>
          </a:p>
          <a:p>
            <a:pPr algn="l">
              <a:spcBef>
                <a:spcPts val="4200"/>
              </a:spcBef>
              <a:defRPr sz="3000"/>
            </a:pPr>
            <a:endParaRPr/>
          </a:p>
          <a:p>
            <a:pPr algn="l">
              <a:spcBef>
                <a:spcPts val="4200"/>
              </a:spcBef>
              <a:defRPr sz="3000"/>
            </a:pPr>
            <a:endParaRPr/>
          </a:p>
        </p:txBody>
      </p:sp>
      <p:sp>
        <p:nvSpPr>
          <p:cNvPr id="215" name="Monoloop vs no Monoloop…"/>
          <p:cNvSpPr txBox="1"/>
          <p:nvPr/>
        </p:nvSpPr>
        <p:spPr>
          <a:xfrm>
            <a:off x="1108538" y="5583870"/>
            <a:ext cx="468087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/>
            </a:pPr>
            <a:r>
              <a:t>Monoloop vs no Monoloop</a:t>
            </a:r>
          </a:p>
          <a:p>
            <a:pPr algn="l">
              <a:defRPr sz="3000"/>
            </a:pPr>
            <a:r>
              <a:t>Retrosceptive study</a:t>
            </a:r>
          </a:p>
          <a:p>
            <a:pPr algn="l">
              <a:defRPr sz="3000"/>
            </a:pPr>
            <a:r>
              <a:t>785 ACL</a:t>
            </a:r>
          </a:p>
          <a:p>
            <a:pPr algn="l">
              <a:defRPr sz="3000"/>
            </a:pPr>
            <a:r>
              <a:t>2 surgeons</a:t>
            </a:r>
          </a:p>
          <a:p>
            <a:pPr algn="l">
              <a:defRPr sz="3000"/>
            </a:pPr>
            <a:r>
              <a:t>Follow-up 2-7y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7395" y="5293530"/>
            <a:ext cx="6196702" cy="296828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ectangle"/>
          <p:cNvSpPr/>
          <p:nvPr/>
        </p:nvSpPr>
        <p:spPr>
          <a:xfrm>
            <a:off x="985751" y="5538860"/>
            <a:ext cx="4926444" cy="2477622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8" name="3%"/>
          <p:cNvSpPr txBox="1"/>
          <p:nvPr/>
        </p:nvSpPr>
        <p:spPr>
          <a:xfrm>
            <a:off x="12430681" y="6255381"/>
            <a:ext cx="4813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3%</a:t>
            </a:r>
          </a:p>
        </p:txBody>
      </p:sp>
      <p:sp>
        <p:nvSpPr>
          <p:cNvPr id="219" name="6%"/>
          <p:cNvSpPr txBox="1"/>
          <p:nvPr/>
        </p:nvSpPr>
        <p:spPr>
          <a:xfrm>
            <a:off x="12430681" y="6777826"/>
            <a:ext cx="4813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6%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ZoneTexte 1"/>
          <p:cNvSpPr txBox="1"/>
          <p:nvPr/>
        </p:nvSpPr>
        <p:spPr>
          <a:xfrm>
            <a:off x="11043299" y="8307870"/>
            <a:ext cx="1333698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5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Courtersy</a:t>
            </a:r>
            <a:r>
              <a:rPr kumimoji="0" lang="fr-FR" sz="105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KC </a:t>
            </a:r>
            <a:r>
              <a:rPr kumimoji="0" lang="fr-FR" sz="105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Lagae</a:t>
            </a:r>
            <a:endParaRPr kumimoji="0" lang="fr-FR" sz="10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223" name="Réduire le taux de récidive, des « re-ruptures » du LCA…"/>
          <p:cNvSpPr txBox="1"/>
          <p:nvPr/>
        </p:nvSpPr>
        <p:spPr>
          <a:xfrm>
            <a:off x="952500" y="2844800"/>
            <a:ext cx="11099800" cy="627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000"/>
            </a:pPr>
            <a:r>
              <a:t>Réduire le taux de récidive, des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« re-ruptures »</a:t>
            </a:r>
            <a:r>
              <a:t> du LCA</a:t>
            </a:r>
          </a:p>
          <a:p>
            <a:pPr algn="l">
              <a:spcBef>
                <a:spcPts val="4200"/>
              </a:spcBef>
              <a:defRPr sz="3000"/>
            </a:pPr>
            <a:r>
              <a:t>Principalement chez les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jeunes hommes</a:t>
            </a:r>
            <a:r>
              <a:t> effectuant des sports de pivot (football &gt;&gt; basketball, etc.)</a:t>
            </a:r>
          </a:p>
          <a:p>
            <a:pPr algn="l">
              <a:spcBef>
                <a:spcPts val="4200"/>
              </a:spcBef>
              <a:defRPr sz="3000"/>
            </a:pPr>
            <a:endParaRPr/>
          </a:p>
          <a:p>
            <a:pPr algn="l">
              <a:spcBef>
                <a:spcPts val="4200"/>
              </a:spcBef>
              <a:defRPr sz="3000"/>
            </a:pPr>
            <a:endParaRPr/>
          </a:p>
        </p:txBody>
      </p:sp>
      <p:sp>
        <p:nvSpPr>
          <p:cNvPr id="224" name="Monoloop vs no Monoloop…"/>
          <p:cNvSpPr txBox="1"/>
          <p:nvPr/>
        </p:nvSpPr>
        <p:spPr>
          <a:xfrm>
            <a:off x="1108538" y="5583870"/>
            <a:ext cx="468087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/>
            </a:pPr>
            <a:r>
              <a:t>Monoloop vs no Monoloop</a:t>
            </a:r>
          </a:p>
          <a:p>
            <a:pPr algn="l">
              <a:defRPr sz="3000"/>
            </a:pPr>
            <a:r>
              <a:t>Retrosceptive study</a:t>
            </a:r>
          </a:p>
          <a:p>
            <a:pPr algn="l">
              <a:defRPr sz="3000"/>
            </a:pPr>
            <a:r>
              <a:t>785 ACL</a:t>
            </a:r>
          </a:p>
          <a:p>
            <a:pPr algn="l">
              <a:defRPr sz="3000"/>
            </a:pPr>
            <a:r>
              <a:t>2 surgeons</a:t>
            </a:r>
          </a:p>
          <a:p>
            <a:pPr algn="l">
              <a:defRPr sz="3000"/>
            </a:pPr>
            <a:r>
              <a:t>Follow-up 2-7y</a:t>
            </a:r>
          </a:p>
        </p:txBody>
      </p:sp>
      <p:sp>
        <p:nvSpPr>
          <p:cNvPr id="225" name="Rectangle"/>
          <p:cNvSpPr/>
          <p:nvPr/>
        </p:nvSpPr>
        <p:spPr>
          <a:xfrm>
            <a:off x="985751" y="5538860"/>
            <a:ext cx="4926444" cy="2477622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6" name="2%"/>
          <p:cNvSpPr txBox="1"/>
          <p:nvPr/>
        </p:nvSpPr>
        <p:spPr>
          <a:xfrm>
            <a:off x="12066872" y="5537200"/>
            <a:ext cx="4813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2%</a:t>
            </a:r>
          </a:p>
        </p:txBody>
      </p:sp>
      <p:sp>
        <p:nvSpPr>
          <p:cNvPr id="227" name="15%"/>
          <p:cNvSpPr txBox="1"/>
          <p:nvPr/>
        </p:nvSpPr>
        <p:spPr>
          <a:xfrm>
            <a:off x="11996260" y="6303292"/>
            <a:ext cx="6225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15%</a:t>
            </a: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0075" y="5245061"/>
            <a:ext cx="5375426" cy="306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Ovale"/>
          <p:cNvSpPr/>
          <p:nvPr/>
        </p:nvSpPr>
        <p:spPr>
          <a:xfrm>
            <a:off x="11919427" y="5480508"/>
            <a:ext cx="776221" cy="1270001"/>
          </a:xfrm>
          <a:prstGeom prst="ellipse">
            <a:avLst/>
          </a:prstGeom>
          <a:ln w="25400">
            <a:solidFill>
              <a:srgbClr val="FF2E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1" name="Flèche double"/>
          <p:cNvSpPr/>
          <p:nvPr/>
        </p:nvSpPr>
        <p:spPr>
          <a:xfrm rot="5400000">
            <a:off x="12059060" y="6040549"/>
            <a:ext cx="415812" cy="149918"/>
          </a:xfrm>
          <a:prstGeom prst="leftRightArrow">
            <a:avLst>
              <a:gd name="adj1" fmla="val 15306"/>
              <a:gd name="adj2" fmla="val 79148"/>
            </a:avLst>
          </a:prstGeom>
          <a:solidFill>
            <a:schemeClr val="accent5">
              <a:hueOff val="100859"/>
              <a:satOff val="-13629"/>
              <a:lumOff val="23879"/>
            </a:scheme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" name="ZoneTexte 12"/>
          <p:cNvSpPr txBox="1"/>
          <p:nvPr/>
        </p:nvSpPr>
        <p:spPr>
          <a:xfrm>
            <a:off x="10567019" y="8325508"/>
            <a:ext cx="1333698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5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Courtersy</a:t>
            </a:r>
            <a:r>
              <a:rPr kumimoji="0" lang="fr-FR" sz="105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KC </a:t>
            </a:r>
            <a:r>
              <a:rPr kumimoji="0" lang="fr-FR" sz="105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Lagae</a:t>
            </a:r>
            <a:endParaRPr kumimoji="0" lang="fr-FR" sz="10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234" name="Réduire le taux de récidive, des « re-ruptures » du LCA…"/>
          <p:cNvSpPr txBox="1"/>
          <p:nvPr/>
        </p:nvSpPr>
        <p:spPr>
          <a:xfrm>
            <a:off x="952500" y="2844800"/>
            <a:ext cx="11099800" cy="627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000"/>
            </a:pPr>
            <a:r>
              <a:t>Réduire le taux de récidive, des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« re-ruptures »</a:t>
            </a:r>
            <a:r>
              <a:t> du LCA</a:t>
            </a:r>
          </a:p>
          <a:p>
            <a:pPr algn="l">
              <a:spcBef>
                <a:spcPts val="4200"/>
              </a:spcBef>
              <a:defRPr sz="3000"/>
            </a:pPr>
            <a:r>
              <a:t>Augmenter le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% de retour au sport</a:t>
            </a:r>
          </a:p>
          <a:p>
            <a:pPr algn="l">
              <a:spcBef>
                <a:spcPts val="4200"/>
              </a:spcBef>
              <a:defRPr sz="3000"/>
            </a:pP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spcBef>
                <a:spcPts val="4200"/>
              </a:spcBef>
              <a:defRPr sz="3000"/>
            </a:pPr>
            <a:endParaRPr b="1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235" name="Capture d'écran 2020-01-10 12.41.46.png" descr="Capture d'écran 2020-01-10 12.41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783" y="4987870"/>
            <a:ext cx="5390774" cy="198766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Br J Sports Med, 2018"/>
          <p:cNvSpPr txBox="1"/>
          <p:nvPr/>
        </p:nvSpPr>
        <p:spPr>
          <a:xfrm>
            <a:off x="3792956" y="7141178"/>
            <a:ext cx="265963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Br J Sports Med, 2018</a:t>
            </a:r>
          </a:p>
        </p:txBody>
      </p:sp>
      <p:pic>
        <p:nvPicPr>
          <p:cNvPr id="237" name="Capture d'écran 2020-01-10 12.43.43.png" descr="Capture d'écran 2020-01-10 12.43.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7315" y="4998227"/>
            <a:ext cx="5060796" cy="3114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241" name="Réduire le taux de récidive des « re-ruptures » du LCA…"/>
          <p:cNvSpPr txBox="1"/>
          <p:nvPr/>
        </p:nvSpPr>
        <p:spPr>
          <a:xfrm>
            <a:off x="952500" y="2844800"/>
            <a:ext cx="11099800" cy="627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000"/>
            </a:pPr>
            <a:r>
              <a:t>Réduire le taux de récidive des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« re-ruptures »</a:t>
            </a:r>
            <a:r>
              <a:t> du LCA</a:t>
            </a:r>
          </a:p>
          <a:p>
            <a:pPr algn="l">
              <a:spcBef>
                <a:spcPts val="4200"/>
              </a:spcBef>
              <a:defRPr sz="3000"/>
            </a:pPr>
            <a:r>
              <a:t>Assurer une risque de récidive le plus faible possible</a:t>
            </a:r>
          </a:p>
          <a:p>
            <a:pPr algn="l">
              <a:spcBef>
                <a:spcPts val="4200"/>
              </a:spcBef>
              <a:defRPr sz="3000"/>
            </a:pPr>
            <a:endParaRPr/>
          </a:p>
          <a:p>
            <a:pPr algn="l">
              <a:spcBef>
                <a:spcPts val="4200"/>
              </a:spcBef>
              <a:defRPr sz="3000"/>
            </a:pPr>
            <a:endParaRPr/>
          </a:p>
        </p:txBody>
      </p:sp>
      <p:pic>
        <p:nvPicPr>
          <p:cNvPr id="242" name="Capture d'écran 2020-01-10 12.49.00.png" descr="Capture d'écran 2020-01-10 12.49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924" y="4875935"/>
            <a:ext cx="5372101" cy="128237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ech Orth, 2018"/>
          <p:cNvSpPr txBox="1"/>
          <p:nvPr/>
        </p:nvSpPr>
        <p:spPr>
          <a:xfrm>
            <a:off x="4135751" y="6226863"/>
            <a:ext cx="210754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Tech Orth, 2018</a:t>
            </a:r>
          </a:p>
        </p:txBody>
      </p:sp>
      <p:pic>
        <p:nvPicPr>
          <p:cNvPr id="244" name="Capture d'écran 2020-01-10 12.51.35.png" descr="Capture d'écran 2020-01-10 12.51.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4158" y="4825417"/>
            <a:ext cx="5372101" cy="399908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3,1x moins de re-rupture (HT)"/>
          <p:cNvSpPr txBox="1"/>
          <p:nvPr/>
        </p:nvSpPr>
        <p:spPr>
          <a:xfrm>
            <a:off x="1078628" y="7270607"/>
            <a:ext cx="5160693" cy="55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5681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/>
              <a:t>3,1x</a:t>
            </a:r>
            <a:r>
              <a:t>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moins de re-rupture (HT)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249" name="Réduire le taux de récidive, des « re-ruptures » du LCA…"/>
          <p:cNvSpPr txBox="1"/>
          <p:nvPr/>
        </p:nvSpPr>
        <p:spPr>
          <a:xfrm>
            <a:off x="952500" y="2844800"/>
            <a:ext cx="11099800" cy="627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000"/>
            </a:pPr>
            <a:r>
              <a:t>Réduire le taux de récidive, des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« re-ruptures »</a:t>
            </a:r>
            <a:r>
              <a:t> du LCA</a:t>
            </a:r>
          </a:p>
          <a:p>
            <a:pPr algn="l">
              <a:spcBef>
                <a:spcPts val="4200"/>
              </a:spcBef>
              <a:defRPr sz="3000"/>
            </a:pPr>
            <a:r>
              <a:t>Assurer une risque de récidive le plus faible possible</a:t>
            </a:r>
          </a:p>
          <a:p>
            <a:pPr algn="l">
              <a:spcBef>
                <a:spcPts val="4200"/>
              </a:spcBef>
              <a:defRPr sz="3000"/>
            </a:pPr>
            <a:endParaRPr/>
          </a:p>
          <a:p>
            <a:pPr algn="l">
              <a:spcBef>
                <a:spcPts val="4200"/>
              </a:spcBef>
              <a:defRPr sz="3000"/>
            </a:pPr>
            <a:endParaRPr/>
          </a:p>
        </p:txBody>
      </p:sp>
      <p:pic>
        <p:nvPicPr>
          <p:cNvPr id="250" name="Capture d'écran 2020-01-10 12.49.00.png" descr="Capture d'écran 2020-01-10 12.49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924" y="4888635"/>
            <a:ext cx="5372101" cy="1282373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ch Orth, 2018"/>
          <p:cNvSpPr txBox="1"/>
          <p:nvPr/>
        </p:nvSpPr>
        <p:spPr>
          <a:xfrm>
            <a:off x="4094762" y="6248688"/>
            <a:ext cx="210754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Tech Orth, 2018</a:t>
            </a:r>
          </a:p>
        </p:txBody>
      </p:sp>
      <p:pic>
        <p:nvPicPr>
          <p:cNvPr id="252" name="Capture d'écran 2020-01-10 12.54.35.png" descr="Capture d'écran 2020-01-10 12.54.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8809" y="4922784"/>
            <a:ext cx="5295901" cy="220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256" name="Réduire le taux de récidive, des « re-ruptures » du LCA…"/>
          <p:cNvSpPr txBox="1"/>
          <p:nvPr/>
        </p:nvSpPr>
        <p:spPr>
          <a:xfrm>
            <a:off x="952500" y="2844800"/>
            <a:ext cx="11099800" cy="680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000"/>
            </a:pPr>
            <a:r>
              <a:t>Réduire le taux de récidive, des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« re-ruptures »</a:t>
            </a:r>
            <a:r>
              <a:t> du LCA</a:t>
            </a:r>
          </a:p>
          <a:p>
            <a:pPr algn="l">
              <a:spcBef>
                <a:spcPts val="4200"/>
              </a:spcBef>
              <a:defRPr sz="3000"/>
            </a:pPr>
            <a:r>
              <a:t>Assurer une risque de récidive le plus faible possible</a:t>
            </a:r>
          </a:p>
          <a:p>
            <a:pPr algn="l">
              <a:spcBef>
                <a:spcPts val="4200"/>
              </a:spcBef>
              <a:defRPr sz="3000"/>
            </a:pPr>
            <a:r>
              <a:t>Plus de complications ?   </a:t>
            </a:r>
            <a:r>
              <a:rPr b="1">
                <a:solidFill>
                  <a:srgbClr val="FFD95C"/>
                </a:solidFill>
                <a:latin typeface="Helvetica"/>
                <a:ea typeface="Helvetica"/>
                <a:cs typeface="Helvetica"/>
                <a:sym typeface="Helvetica"/>
              </a:rPr>
              <a:t>NON</a:t>
            </a:r>
          </a:p>
          <a:p>
            <a:pPr algn="l">
              <a:spcBef>
                <a:spcPts val="4200"/>
              </a:spcBef>
              <a:defRPr sz="3000"/>
            </a:pPr>
            <a:endParaRPr b="1">
              <a:solidFill>
                <a:srgbClr val="FFD95C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spcBef>
                <a:spcPts val="4200"/>
              </a:spcBef>
              <a:defRPr sz="3000"/>
            </a:pPr>
            <a:endParaRPr b="1">
              <a:solidFill>
                <a:srgbClr val="FFD95C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spcBef>
                <a:spcPts val="4200"/>
              </a:spcBef>
              <a:defRPr sz="3000"/>
            </a:pPr>
            <a:endParaRPr b="1">
              <a:solidFill>
                <a:srgbClr val="FFD95C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7" name="Am J Sports Med, 2015"/>
          <p:cNvSpPr txBox="1"/>
          <p:nvPr/>
        </p:nvSpPr>
        <p:spPr>
          <a:xfrm>
            <a:off x="7379773" y="7252674"/>
            <a:ext cx="305386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Am J Sports Med, 2015</a:t>
            </a:r>
          </a:p>
        </p:txBody>
      </p:sp>
      <p:pic>
        <p:nvPicPr>
          <p:cNvPr id="258" name="Capture d'écran 2020-01-10 13.01.34.png" descr="Capture d'écran 2020-01-10 13.01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0316" y="5551282"/>
            <a:ext cx="6063537" cy="2213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Capture d'écran 2020-01-10 13.01.51.png" descr="Capture d'écran 2020-01-10 13.01.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320" y="7923608"/>
            <a:ext cx="10642884" cy="791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ourquoi un monoloop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Pourquoi un monoloop ?</a:t>
            </a:r>
          </a:p>
        </p:txBody>
      </p:sp>
      <p:sp>
        <p:nvSpPr>
          <p:cNvPr id="263" name="Indications"/>
          <p:cNvSpPr txBox="1"/>
          <p:nvPr/>
        </p:nvSpPr>
        <p:spPr>
          <a:xfrm>
            <a:off x="952500" y="2844800"/>
            <a:ext cx="11099800" cy="627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500"/>
            </a:pPr>
            <a:r>
              <a:t>Indications</a:t>
            </a:r>
          </a:p>
          <a:p>
            <a:pPr algn="l">
              <a:spcBef>
                <a:spcPts val="4200"/>
              </a:spcBef>
              <a:defRPr sz="3000"/>
            </a:pPr>
            <a:endParaRPr/>
          </a:p>
        </p:txBody>
      </p:sp>
      <p:sp>
        <p:nvSpPr>
          <p:cNvPr id="264" name="Clin sports Med, 2017"/>
          <p:cNvSpPr txBox="1"/>
          <p:nvPr/>
        </p:nvSpPr>
        <p:spPr>
          <a:xfrm>
            <a:off x="7330593" y="4533522"/>
            <a:ext cx="286750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Clin sports Med, 2017</a:t>
            </a:r>
          </a:p>
        </p:txBody>
      </p:sp>
      <p:pic>
        <p:nvPicPr>
          <p:cNvPr id="265" name="Capture d'écran 2020-01-10 12.58.23.png" descr="Capture d'écran 2020-01-10 12.58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1768" y="3803048"/>
            <a:ext cx="4309897" cy="1892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Capture d'écran 2020-01-10 12.58.14.png" descr="Capture d'écran 2020-01-10 12.58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0950" y="5886493"/>
            <a:ext cx="7962900" cy="302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Anatomie et princip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Anatomie et principe</a:t>
            </a:r>
          </a:p>
        </p:txBody>
      </p:sp>
      <p:pic>
        <p:nvPicPr>
          <p:cNvPr id="4" name="Image 3" descr="Capture d’écran 2020-05-19 à 10.57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39" y="3625995"/>
            <a:ext cx="7601771" cy="5490910"/>
          </a:xfrm>
          <a:prstGeom prst="rect">
            <a:avLst/>
          </a:prstGeom>
        </p:spPr>
      </p:pic>
      <p:pic>
        <p:nvPicPr>
          <p:cNvPr id="6" name="Image 5" descr="Capture d’écran 2020-05-19 à 11.00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45" y="2441903"/>
            <a:ext cx="6774721" cy="7996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Ind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Indications</a:t>
            </a:r>
          </a:p>
        </p:txBody>
      </p:sp>
      <p:sp>
        <p:nvSpPr>
          <p:cNvPr id="270" name="Mini-Monoloop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600"/>
            </a:pPr>
            <a:r>
              <a:t>Mini-Monoloop</a:t>
            </a:r>
          </a:p>
          <a:p>
            <a:pPr lvl="1">
              <a:defRPr sz="3600"/>
            </a:pPr>
            <a:r>
              <a:t>Sports amateurs à risque (pivot++) </a:t>
            </a:r>
          </a:p>
          <a:p>
            <a:pPr lvl="1">
              <a:defRPr sz="3600"/>
            </a:pPr>
            <a:r>
              <a:t>Pivot shift (trop) important</a:t>
            </a:r>
          </a:p>
          <a:p>
            <a:pPr lvl="1">
              <a:defRPr sz="3600"/>
            </a:pPr>
            <a:r>
              <a:t>Lésion méniscale ou chondrale associée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Ind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Indications</a:t>
            </a:r>
          </a:p>
        </p:txBody>
      </p:sp>
      <p:sp>
        <p:nvSpPr>
          <p:cNvPr id="274" name="Mini-Monoloop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600"/>
            </a:pPr>
            <a:r>
              <a:rPr dirty="0"/>
              <a:t>Mini-Monoloop</a:t>
            </a:r>
          </a:p>
          <a:p>
            <a:pPr lvl="1">
              <a:defRPr sz="3600"/>
            </a:pPr>
            <a:r>
              <a:rPr dirty="0"/>
              <a:t>Sports amateurs à risque (pivot++) </a:t>
            </a:r>
          </a:p>
          <a:p>
            <a:pPr lvl="1">
              <a:defRPr sz="3600"/>
            </a:pPr>
            <a:r>
              <a:rPr dirty="0"/>
              <a:t>Pivot shift (trop) important</a:t>
            </a:r>
          </a:p>
          <a:p>
            <a:pPr lvl="1">
              <a:defRPr sz="3600"/>
            </a:pPr>
            <a:r>
              <a:rPr dirty="0"/>
              <a:t>Lésion méniscale ou chondrale associée</a:t>
            </a:r>
          </a:p>
          <a:p>
            <a:pPr lvl="1">
              <a:defRPr sz="3600"/>
            </a:pPr>
            <a:r>
              <a:rPr dirty="0"/>
              <a:t>Notch fémoral </a:t>
            </a:r>
            <a:r>
              <a:rPr dirty="0" smtClean="0"/>
              <a:t>important</a:t>
            </a:r>
            <a:r>
              <a:rPr lang="nl-BE" dirty="0" smtClean="0"/>
              <a:t> </a:t>
            </a:r>
            <a:r>
              <a:rPr dirty="0" smtClean="0"/>
              <a:t>? </a:t>
            </a:r>
            <a:endParaRPr dirty="0"/>
          </a:p>
        </p:txBody>
      </p:sp>
      <p:pic>
        <p:nvPicPr>
          <p:cNvPr id="275" name="Capture d'écran 2020-01-09 22.50.03.png" descr="Capture d'écran 2020-01-09 22.50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2382" y="6460681"/>
            <a:ext cx="3130141" cy="3212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Flèche"/>
          <p:cNvSpPr/>
          <p:nvPr/>
        </p:nvSpPr>
        <p:spPr>
          <a:xfrm rot="4740597">
            <a:off x="8698905" y="7500269"/>
            <a:ext cx="627155" cy="171034"/>
          </a:xfrm>
          <a:prstGeom prst="rightArrow">
            <a:avLst>
              <a:gd name="adj1" fmla="val 14359"/>
              <a:gd name="adj2" fmla="val 128673"/>
            </a:avLst>
          </a:prstGeom>
          <a:solidFill>
            <a:schemeClr val="accent5">
              <a:hueOff val="100859"/>
              <a:satOff val="-13629"/>
              <a:lumOff val="23879"/>
            </a:scheme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Ind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Indications</a:t>
            </a:r>
          </a:p>
        </p:txBody>
      </p:sp>
      <p:sp>
        <p:nvSpPr>
          <p:cNvPr id="280" name="Monoloop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672640" cy="6286500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600"/>
            </a:pPr>
            <a:r>
              <a:t>Monoloop</a:t>
            </a:r>
          </a:p>
          <a:p>
            <a:pPr lvl="1">
              <a:defRPr sz="3600"/>
            </a:pPr>
            <a:r>
              <a:t>Hyperlaxe</a:t>
            </a:r>
          </a:p>
          <a:p>
            <a:pPr lvl="1">
              <a:defRPr sz="3600"/>
            </a:pPr>
            <a:r>
              <a:t>Sportif (semi-) professionnel</a:t>
            </a:r>
          </a:p>
          <a:p>
            <a:pPr lvl="1">
              <a:defRPr sz="3600"/>
            </a:pPr>
            <a:r>
              <a:t>Lésions ligamentaires associées (par ex. LLI gr 2)</a:t>
            </a:r>
          </a:p>
          <a:p>
            <a:pPr lvl="1">
              <a:defRPr sz="3600"/>
            </a:pPr>
            <a:r>
              <a:t>LCA chronique</a:t>
            </a:r>
          </a:p>
          <a:p>
            <a:pPr lvl="1">
              <a:defRPr sz="3600"/>
            </a:pPr>
            <a:r>
              <a:t>Révision de LCA</a:t>
            </a:r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ake home mess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Take home message</a:t>
            </a:r>
          </a:p>
        </p:txBody>
      </p:sp>
      <p:sp>
        <p:nvSpPr>
          <p:cNvPr id="284" name="Monoloop = procédure simple et efficace…"/>
          <p:cNvSpPr txBox="1">
            <a:spLocks noGrp="1"/>
          </p:cNvSpPr>
          <p:nvPr>
            <p:ph type="body" idx="1"/>
          </p:nvPr>
        </p:nvSpPr>
        <p:spPr>
          <a:xfrm>
            <a:off x="1980657" y="2597150"/>
            <a:ext cx="9043486" cy="6286500"/>
          </a:xfrm>
          <a:prstGeom prst="rect">
            <a:avLst/>
          </a:prstGeom>
        </p:spPr>
        <p:txBody>
          <a:bodyPr anchor="t"/>
          <a:lstStyle/>
          <a:p>
            <a:pPr marL="388620" indent="-388620" defTabSz="496570">
              <a:spcBef>
                <a:spcPts val="3500"/>
              </a:spcBef>
              <a:defRPr sz="3230"/>
            </a:pPr>
            <a:r>
              <a:t>Monoloop = procédure simple et efficace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Cible :    </a:t>
            </a:r>
          </a:p>
          <a:p>
            <a:pPr marL="1554480" lvl="3" indent="-388620" defTabSz="496570">
              <a:spcBef>
                <a:spcPts val="3500"/>
              </a:spcBef>
              <a:defRPr sz="3230"/>
            </a:pPr>
            <a:r>
              <a:t>Jeunes &amp; sportifs</a:t>
            </a:r>
          </a:p>
          <a:p>
            <a:pPr marL="1554480" lvl="3" indent="-388620" defTabSz="496570">
              <a:spcBef>
                <a:spcPts val="3500"/>
              </a:spcBef>
              <a:defRPr sz="3230"/>
            </a:pPr>
            <a:r>
              <a:t>Pivot</a:t>
            </a:r>
          </a:p>
          <a:p>
            <a:pPr marL="1554480" lvl="3" indent="-388620" defTabSz="496570">
              <a:spcBef>
                <a:spcPts val="3500"/>
              </a:spcBef>
              <a:defRPr sz="3230"/>
            </a:pPr>
            <a:r>
              <a:t>Hyperlaxes</a:t>
            </a:r>
          </a:p>
          <a:p>
            <a:pPr marL="1554480" lvl="3" indent="-388620" defTabSz="496570">
              <a:spcBef>
                <a:spcPts val="3500"/>
              </a:spcBef>
              <a:defRPr sz="3230"/>
            </a:pPr>
            <a:r>
              <a:t>Reconstructions plus complexes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Objectif unique = Réduire les récidives </a:t>
            </a: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Capture d'écran 2020-01-10 12.34.43.png" descr="Capture d'écran 2020-01-10 12.34.43.png"/>
          <p:cNvPicPr>
            <a:picLocks noChangeAspect="1"/>
          </p:cNvPicPr>
          <p:nvPr/>
        </p:nvPicPr>
        <p:blipFill>
          <a:blip r:embed="rId2">
            <a:alphaModFix amt="47696"/>
            <a:extLst/>
          </a:blip>
          <a:stretch>
            <a:fillRect/>
          </a:stretch>
        </p:blipFill>
        <p:spPr>
          <a:xfrm>
            <a:off x="2478830" y="0"/>
            <a:ext cx="804714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Merci !"/>
          <p:cNvSpPr txBox="1">
            <a:spLocks noGrp="1"/>
          </p:cNvSpPr>
          <p:nvPr>
            <p:ph type="body" idx="14"/>
          </p:nvPr>
        </p:nvSpPr>
        <p:spPr>
          <a:xfrm>
            <a:off x="811283" y="4521200"/>
            <a:ext cx="10464801" cy="711200"/>
          </a:xfrm>
          <a:prstGeom prst="rect">
            <a:avLst/>
          </a:prstGeom>
        </p:spPr>
        <p:txBody>
          <a:bodyPr/>
          <a:lstStyle>
            <a:lvl1pPr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Merci !</a:t>
            </a: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3299" y="7120298"/>
            <a:ext cx="3372455" cy="207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51479" y="7120298"/>
            <a:ext cx="3867124" cy="2075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Anatomie et princip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rPr dirty="0"/>
              <a:t>Anatomie et principe</a:t>
            </a:r>
          </a:p>
        </p:txBody>
      </p:sp>
      <p:pic>
        <p:nvPicPr>
          <p:cNvPr id="5" name="Image 4" descr="Capture d’écran 2020-05-19 à 10.57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162" y="2527300"/>
            <a:ext cx="5860728" cy="58607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779162" y="8439060"/>
            <a:ext cx="1657728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Claes,</a:t>
            </a:r>
            <a:r>
              <a:rPr kumimoji="0" lang="fr-FR" sz="14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J </a:t>
            </a:r>
            <a:r>
              <a:rPr kumimoji="0" lang="fr-FR" sz="1400" b="0" i="1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Anat</a:t>
            </a:r>
            <a:r>
              <a:rPr kumimoji="0" lang="fr-FR" sz="1400" b="0" i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2013</a:t>
            </a:r>
            <a:endParaRPr kumimoji="0" lang="fr-FR" sz="1400" b="0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7554378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Le « monoloop » c’est quoi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6650"/>
            </a:lvl1pPr>
          </a:lstStyle>
          <a:p>
            <a:r>
              <a:t>Le « monoloop » c’est quoi ?</a:t>
            </a:r>
          </a:p>
        </p:txBody>
      </p:sp>
      <p:sp>
        <p:nvSpPr>
          <p:cNvPr id="124" name="= Plastie extra-articulaire latérale au dépend du fascia lata…"/>
          <p:cNvSpPr txBox="1">
            <a:spLocks noGrp="1"/>
          </p:cNvSpPr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000"/>
            </a:pPr>
            <a:r>
              <a:rPr dirty="0"/>
              <a:t>= Plastie extra-articulaire latérale au dépend du fascia lata</a:t>
            </a:r>
          </a:p>
          <a:p>
            <a:pPr marL="0" indent="0">
              <a:buSzTx/>
              <a:buNone/>
              <a:defRPr sz="3000"/>
            </a:pPr>
            <a:r>
              <a:rPr dirty="0" smtClean="0"/>
              <a:t>Inspiré</a:t>
            </a:r>
            <a:r>
              <a:rPr lang="nl-BE" dirty="0" smtClean="0"/>
              <a:t>e</a:t>
            </a:r>
            <a:r>
              <a:rPr dirty="0" smtClean="0"/>
              <a:t> </a:t>
            </a:r>
            <a:r>
              <a:rPr dirty="0"/>
              <a:t>des anciennes plasties de type Lemaire ou Mc Intosh</a:t>
            </a:r>
            <a:r>
              <a:rPr dirty="0" smtClean="0"/>
              <a:t>.</a:t>
            </a:r>
            <a:endParaRPr lang="nl-BE" dirty="0" smtClean="0"/>
          </a:p>
          <a:p>
            <a:pPr marL="0" indent="0">
              <a:buSzTx/>
              <a:buNone/>
              <a:defRPr sz="3000"/>
            </a:pPr>
            <a:endParaRPr lang="nl-BE" dirty="0" smtClean="0"/>
          </a:p>
          <a:p>
            <a:pPr marL="0" indent="0">
              <a:buSzTx/>
              <a:buNone/>
              <a:defRPr sz="3000"/>
            </a:pPr>
            <a:r>
              <a:rPr lang="nl-BE" dirty="0" smtClean="0"/>
              <a:t>Objectif :</a:t>
            </a:r>
            <a:endParaRPr lang="nl-BE" dirty="0"/>
          </a:p>
          <a:p>
            <a:pPr marL="0" indent="0" algn="ctr">
              <a:buSzTx/>
              <a:buNone/>
              <a:defRPr sz="3000"/>
            </a:pPr>
            <a:r>
              <a:rPr lang="nl-BE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Recréer / créer un équivalent de ligament antéro-latéral </a:t>
            </a:r>
            <a:endParaRPr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>
              <a:buSzTx/>
              <a:buNone/>
              <a:defRPr sz="3000"/>
            </a:pPr>
            <a:endParaRPr dirty="0"/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0148" y="89535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1385292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chn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sp>
        <p:nvSpPr>
          <p:cNvPr id="132" name="Prélèvement du fascia lata sur une largeur de +/- 8mm et longueur 4-7c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393191" indent="-393191" defTabSz="502412">
              <a:spcBef>
                <a:spcPts val="3600"/>
              </a:spcBef>
              <a:defRPr sz="2580"/>
            </a:pPr>
            <a:r>
              <a:t>Prélèvement du fascia lata sur une largeur de +/- 8mm et longueur 4-7cm</a:t>
            </a:r>
          </a:p>
          <a:p>
            <a:pPr marL="393191" indent="-393191" defTabSz="502412">
              <a:spcBef>
                <a:spcPts val="3600"/>
              </a:spcBef>
              <a:defRPr sz="2580"/>
            </a:pPr>
            <a:r>
              <a:t>Insertion tibiale conservée</a:t>
            </a:r>
          </a:p>
          <a:p>
            <a:pPr marL="393191" indent="-393191" defTabSz="502412">
              <a:spcBef>
                <a:spcPts val="3600"/>
              </a:spcBef>
              <a:defRPr sz="2580"/>
            </a:pPr>
            <a:r>
              <a:t>Passage sous le LLE</a:t>
            </a:r>
          </a:p>
          <a:p>
            <a:pPr marL="786384" lvl="1" indent="-393192" defTabSz="502412">
              <a:spcBef>
                <a:spcPts val="3600"/>
              </a:spcBef>
              <a:defRPr sz="2580"/>
            </a:pPr>
            <a:r>
              <a:t>mini-ML : retour par dessus le LLE et fixation sur lui-même par 5 sutures non résorbables.</a:t>
            </a:r>
          </a:p>
          <a:p>
            <a:pPr marL="786384" lvl="1" indent="-393192" defTabSz="502412">
              <a:spcBef>
                <a:spcPts val="3600"/>
              </a:spcBef>
              <a:defRPr sz="2580"/>
            </a:pPr>
            <a:r>
              <a:t>ML : fixation en profondeur sur face latérale du fémur après passage en profondeur du septum intermusculaire, à l’aide d’une agrafe.</a:t>
            </a:r>
          </a:p>
          <a:p>
            <a:pPr marL="0" lvl="1" indent="0" defTabSz="502412">
              <a:spcBef>
                <a:spcPts val="3600"/>
              </a:spcBef>
              <a:buSzTx/>
              <a:buNone/>
              <a:defRPr sz="2580"/>
            </a:pPr>
            <a:r>
              <a:t>        Le tout en flexion +/-40° et rotation externe</a:t>
            </a:r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0148" y="8966200"/>
            <a:ext cx="1142683" cy="613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chnique"/>
          <p:cNvSpPr txBox="1"/>
          <p:nvPr/>
        </p:nvSpPr>
        <p:spPr>
          <a:xfrm>
            <a:off x="952500" y="41275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pic>
        <p:nvPicPr>
          <p:cNvPr id="136" name="IMG_9652.JPG" descr="IMG_96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7471" y="2646703"/>
            <a:ext cx="8249858" cy="6187394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F"/>
          <p:cNvSpPr txBox="1"/>
          <p:nvPr/>
        </p:nvSpPr>
        <p:spPr>
          <a:xfrm>
            <a:off x="7727629" y="6033932"/>
            <a:ext cx="39674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TF</a:t>
            </a:r>
          </a:p>
        </p:txBody>
      </p:sp>
      <p:sp>
        <p:nvSpPr>
          <p:cNvPr id="138" name="TG"/>
          <p:cNvSpPr txBox="1"/>
          <p:nvPr/>
        </p:nvSpPr>
        <p:spPr>
          <a:xfrm>
            <a:off x="8854135" y="4815960"/>
            <a:ext cx="45313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TG</a:t>
            </a:r>
          </a:p>
        </p:txBody>
      </p:sp>
      <p:sp>
        <p:nvSpPr>
          <p:cNvPr id="139" name="E"/>
          <p:cNvSpPr txBox="1"/>
          <p:nvPr/>
        </p:nvSpPr>
        <p:spPr>
          <a:xfrm>
            <a:off x="7037854" y="4515422"/>
            <a:ext cx="41596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E</a:t>
            </a:r>
          </a:p>
        </p:txBody>
      </p:sp>
      <p:sp>
        <p:nvSpPr>
          <p:cNvPr id="140" name="LLE"/>
          <p:cNvSpPr txBox="1"/>
          <p:nvPr/>
        </p:nvSpPr>
        <p:spPr>
          <a:xfrm>
            <a:off x="7302040" y="5274676"/>
            <a:ext cx="5519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LLE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or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Technique"/>
          <p:cNvSpPr txBox="1"/>
          <p:nvPr/>
        </p:nvSpPr>
        <p:spPr>
          <a:xfrm>
            <a:off x="952500" y="41275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pic>
        <p:nvPicPr>
          <p:cNvPr id="144" name="Capture d'écran 2020-01-08 19.19.48.png" descr="Capture d'écran 2020-01-08 19.19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4092" y="2590405"/>
            <a:ext cx="8996616" cy="6287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or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Technique"/>
          <p:cNvSpPr txBox="1"/>
          <p:nvPr/>
        </p:nvSpPr>
        <p:spPr>
          <a:xfrm>
            <a:off x="952500" y="41275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/>
            </a:lvl1pPr>
          </a:lstStyle>
          <a:p>
            <a:r>
              <a:t>Technique</a:t>
            </a:r>
          </a:p>
        </p:txBody>
      </p:sp>
      <p:pic>
        <p:nvPicPr>
          <p:cNvPr id="148" name="Capture d'écran 2020-01-08 19.20.45.png" descr="Capture d'écran 2020-01-08 19.20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6646" y="2587335"/>
            <a:ext cx="9471508" cy="6293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570</Words>
  <Application>Microsoft Macintosh PowerPoint</Application>
  <PresentationFormat>Personnalisé</PresentationFormat>
  <Paragraphs>134</Paragraphs>
  <Slides>34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Gradient</vt:lpstr>
      <vt:lpstr>L’intérêt du monoloop extra-articulaire dans les reconstructions du LCA</vt:lpstr>
      <vt:lpstr>Le « monoloop » c’est quoi ?</vt:lpstr>
      <vt:lpstr>Anatomie et principe</vt:lpstr>
      <vt:lpstr>Anatomie et principe</vt:lpstr>
      <vt:lpstr>Le « monoloop » c’est quoi ?</vt:lpstr>
      <vt:lpstr>Technique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Pourquoi un monoloop ?</vt:lpstr>
      <vt:lpstr>Pourquoi un monoloop ?</vt:lpstr>
      <vt:lpstr>Pourquoi un monoloop ?</vt:lpstr>
      <vt:lpstr>Pourquoi un monoloop ?</vt:lpstr>
      <vt:lpstr>Pourquoi un monoloop ?</vt:lpstr>
      <vt:lpstr>Pourquoi un monoloop ?</vt:lpstr>
      <vt:lpstr>Pourquoi un monoloop ?</vt:lpstr>
      <vt:lpstr>Pourquoi un monoloop ?</vt:lpstr>
      <vt:lpstr>Pourquoi un monoloop ?</vt:lpstr>
      <vt:lpstr>Pourquoi un monoloop ?</vt:lpstr>
      <vt:lpstr>Pourquoi un monoloop ?</vt:lpstr>
      <vt:lpstr>Pourquoi un monoloop ?</vt:lpstr>
      <vt:lpstr>Indications</vt:lpstr>
      <vt:lpstr>Indications</vt:lpstr>
      <vt:lpstr>Indications</vt:lpstr>
      <vt:lpstr>Take home message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L’intérêt du monoloop extra-articulaire dans les reconstructions du LCA</dc:title>
  <cp:lastModifiedBy>Yorick</cp:lastModifiedBy>
  <cp:revision>2</cp:revision>
  <dcterms:modified xsi:type="dcterms:W3CDTF">2020-05-19T09:05:58Z</dcterms:modified>
</cp:coreProperties>
</file>